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123258745" r:id="rId7"/>
    <p:sldId id="262" r:id="rId8"/>
    <p:sldId id="263" r:id="rId9"/>
    <p:sldId id="265" r:id="rId10"/>
    <p:sldId id="2123258746" r:id="rId11"/>
    <p:sldId id="266" r:id="rId12"/>
    <p:sldId id="267" r:id="rId13"/>
  </p:sldIdLst>
  <p:sldSz cx="12192000" cy="6858000"/>
  <p:notesSz cx="6858000" cy="9144000"/>
  <p:defaultTextStyle>
    <a:defPPr>
      <a:defRPr lang="en-U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F3BA07-B947-45D0-8479-75F034F3250C}" type="datetimeFigureOut">
              <a:rPr lang="en-UG" smtClean="0"/>
              <a:t>13/08/2020</a:t>
            </a:fld>
            <a:endParaRPr lang="en-U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B1818A-D929-4BCF-B299-4E65CE09DB1A}" type="slidenum">
              <a:rPr lang="en-UG" smtClean="0"/>
              <a:t>‹#›</a:t>
            </a:fld>
            <a:endParaRPr lang="en-UG"/>
          </a:p>
        </p:txBody>
      </p:sp>
    </p:spTree>
    <p:extLst>
      <p:ext uri="{BB962C8B-B14F-4D97-AF65-F5344CB8AC3E}">
        <p14:creationId xmlns:p14="http://schemas.microsoft.com/office/powerpoint/2010/main" val="1398053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74F20-1B3F-45EB-8B54-D2920886ABA3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727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8/13/2020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311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9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151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1606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none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8/13/2020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729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8/13/2020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200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8/13/2020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39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8/13/2020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10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8/13/2020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13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8/13/2020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012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8/13/2020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9974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8/13/2020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2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dollarsandsense.sg/5-insurance-sales-tactics-that-singaporeans-keep-falling-for/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://www.africametro.com/world-news/latin-america/argentina-eliminated-africans-history-conscience" TargetMode="External"/><Relationship Id="rId7" Type="http://schemas.openxmlformats.org/officeDocument/2006/relationships/hyperlink" Target="https://www.pexels.com/photo/african-african-family-children-father-241857/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http://learn.e-limu.org/topic/view/?c=297" TargetMode="Externa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foottalk.blogspot.com/2005/11/dating-old-shoes.html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licenses/by/3.0/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needpix.com/photo/1456890/stickman-stick-man-stickman-worry-closed-eyes-doodle-figure" TargetMode="External"/><Relationship Id="rId7" Type="http://schemas.openxmlformats.org/officeDocument/2006/relationships/hyperlink" Target="http://www.thinkinghumanity.com/2013/10/15-things-to-stop-doing-to-yourself.htm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hyperlink" Target="https://www.vexels.com/vectors/preview/71076/people-sitting-in-chairs-silhouettes" TargetMode="Externa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hebluediamondgallery.com/legal/plea-bargain.html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3DB7D4-E508-4936-9D15-5BD3BCC321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chemeClr val="bg1">
              <a:alpha val="30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8B5B03-F558-411B-B23E-B65754A89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7329" y="1808532"/>
            <a:ext cx="5452527" cy="3240936"/>
          </a:xfrm>
          <a:prstGeom prst="rect">
            <a:avLst/>
          </a:prstGeom>
          <a:solidFill>
            <a:srgbClr val="45B0A6">
              <a:alpha val="40000"/>
            </a:srgb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3272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BBA31-BBEC-42A0-AAEA-B601EDA9E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625" y="1975104"/>
            <a:ext cx="5339591" cy="2005819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latin typeface="Arial Rounded MT Bold" panose="020F0704030504030204" pitchFamily="34" charset="0"/>
              </a:rPr>
              <a:t>Plea for consideration of Bars and Entertainment places</a:t>
            </a:r>
            <a:endParaRPr lang="en-UG" sz="4400" b="1" dirty="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055804-6B02-4F39-889F-879E197AFB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3990546"/>
            <a:ext cx="4775075" cy="559656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Presentation made by LEBRA to the OPM on 22</a:t>
            </a:r>
            <a:r>
              <a:rPr lang="en-US" baseline="30000" dirty="0"/>
              <a:t>nd</a:t>
            </a:r>
            <a:r>
              <a:rPr lang="en-US" dirty="0"/>
              <a:t> July 2020</a:t>
            </a:r>
          </a:p>
          <a:p>
            <a:endParaRPr lang="en-UG" dirty="0">
              <a:solidFill>
                <a:schemeClr val="tx1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96F2174-E60F-47D9-9BF3-8B9E7EF54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55814" y="5852160"/>
            <a:ext cx="548640" cy="548640"/>
          </a:xfrm>
          <a:prstGeom prst="ellipse">
            <a:avLst/>
          </a:prstGeom>
          <a:solidFill>
            <a:srgbClr val="45B0A6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7157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697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2E5D80-6FF4-4E79-B629-47CFBFED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6326" y="642594"/>
            <a:ext cx="8298873" cy="812133"/>
          </a:xfrm>
        </p:spPr>
        <p:txBody>
          <a:bodyPr/>
          <a:lstStyle/>
          <a:p>
            <a:r>
              <a:rPr lang="en-US" b="1" dirty="0"/>
              <a:t>BAR SOP GUIDELINES</a:t>
            </a:r>
            <a:endParaRPr lang="en-UG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84119-BFF3-4BA0-8951-F204E5E35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291" y="1454727"/>
            <a:ext cx="10903527" cy="49599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600" dirty="0"/>
              <a:t>Bars and entertainment places are also looked at as areas where people congregate like churches and places of worship.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Gov't to dictate what Category of bars can open. Spacious bars can adhere to SOP guidelines better than "</a:t>
            </a:r>
            <a:r>
              <a:rPr lang="en-US" sz="1600" dirty="0" err="1"/>
              <a:t>kafunda</a:t>
            </a:r>
            <a:r>
              <a:rPr lang="en-US" sz="1600" dirty="0"/>
              <a:t>" bars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Operational hour to be maintained within the set curfew time.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Bars to have enough internal security to enforce SOP when people get drunk.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No loud music shall be allowed.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LEBRA to work with KCCA and police to check and monitor then reprimand faulting bars.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Bar owners to sign a commitment, undertaking with LEBRA, KCCA and Police to follow the SOP guidelines or else be closed.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Bars to register all patrons at entry for easy tracing there after in case of infection.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Bar shall adhere to SOP guidelines like face masks, sanitize all surfaces at all times, ensure all patrons sanitize hands and measure temperature before entry to the bar.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Control crowding by regulating entry is bar is full.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Encourage cashless transactions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All bar staff especially service staff should ware surgical gloves at all times.</a:t>
            </a:r>
            <a:endParaRPr lang="en-UG" sz="1600" dirty="0"/>
          </a:p>
        </p:txBody>
      </p:sp>
    </p:spTree>
    <p:extLst>
      <p:ext uri="{BB962C8B-B14F-4D97-AF65-F5344CB8AC3E}">
        <p14:creationId xmlns:p14="http://schemas.microsoft.com/office/powerpoint/2010/main" val="33863032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1A0C2-786C-D545-91B2-E9BD150CC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BF934-EBF9-EC4D-973C-E37DC1BB38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676400"/>
            <a:ext cx="10058400" cy="4539006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Bar/entertainment places are run by responsible investors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Livelihoods of a wide spectrum of people in the bar/entertainment industry have been destroyed due to the lockdown and government can not continue to keep a blind eye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We recommend re-opening to allow responsible operation of businesses under strict guidelines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In addition, support to help the sector recover so as to play its rightful role in the development of Uganda is recommended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With government permission, </a:t>
            </a:r>
            <a:r>
              <a:rPr lang="en-US" sz="2400" b="1" dirty="0"/>
              <a:t>LEBRA</a:t>
            </a:r>
            <a:r>
              <a:rPr lang="en-US" sz="2400" dirty="0"/>
              <a:t> will spearhead the monitoring of errant bars that are not following recommended SOPs</a:t>
            </a:r>
            <a:endParaRPr lang="en-US" sz="24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382A22-4047-405C-B03A-E42ADBB26B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04" y="424117"/>
            <a:ext cx="1450036" cy="5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21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5F49E6-C89E-4C92-A5D6-DC819D057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0" y="1143000"/>
            <a:ext cx="4572000" cy="4572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E06A548-DF52-4AF4-AD2D-600D8B7975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04" y="424117"/>
            <a:ext cx="1450036" cy="5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266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0863E-4C10-423F-ACC3-1CF1F5370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740" y="642594"/>
            <a:ext cx="9234460" cy="1371600"/>
          </a:xfrm>
        </p:spPr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STRUCTURE OF PRESENTATION</a:t>
            </a:r>
            <a:endParaRPr lang="en-UG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723D0-2953-4ABE-A485-C3A71258A2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65564" y="2103120"/>
            <a:ext cx="9559636" cy="3849624"/>
          </a:xfrm>
        </p:spPr>
        <p:txBody>
          <a:bodyPr>
            <a:normAutofit/>
          </a:bodyPr>
          <a:lstStyle/>
          <a:p>
            <a:pPr marL="363538" indent="-363538"/>
            <a:r>
              <a:rPr lang="en-US" sz="2800" dirty="0"/>
              <a:t>Introduction</a:t>
            </a:r>
          </a:p>
          <a:p>
            <a:pPr marL="363538" indent="-363538"/>
            <a:r>
              <a:rPr lang="en-US" sz="2800" dirty="0"/>
              <a:t>What is LEBRA?</a:t>
            </a:r>
          </a:p>
          <a:p>
            <a:pPr marL="363538" indent="-363538"/>
            <a:r>
              <a:rPr lang="en-US" sz="2800" dirty="0"/>
              <a:t>Bar / entertainment business represents livelihoods</a:t>
            </a:r>
          </a:p>
          <a:p>
            <a:pPr marL="363538" indent="-363538"/>
            <a:r>
              <a:rPr lang="en-US" sz="2800" dirty="0"/>
              <a:t>Challenges faced</a:t>
            </a:r>
          </a:p>
          <a:p>
            <a:pPr marL="363538" indent="-363538"/>
            <a:r>
              <a:rPr lang="en-US" sz="2800" dirty="0"/>
              <a:t>Plea</a:t>
            </a:r>
          </a:p>
          <a:p>
            <a:pPr marL="363538" indent="-363538"/>
            <a:r>
              <a:rPr lang="en-US" sz="2800" dirty="0"/>
              <a:t>Conclusion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88CDB0-3469-43F5-B352-41EAC854F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04" y="424117"/>
            <a:ext cx="1450036" cy="5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41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50D8-06E7-4A18-BAA6-4D4830516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INTRODUCTION</a:t>
            </a:r>
            <a:endParaRPr lang="en-UG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24A94-232E-4CB3-9294-19936662A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3538" indent="-363538">
              <a:buFont typeface="Wingdings" panose="05000000000000000000" pitchFamily="2" charset="2"/>
              <a:buChar char="Ø"/>
            </a:pPr>
            <a:r>
              <a:rPr lang="en-US" sz="2800" dirty="0"/>
              <a:t>Following outbreak of Covid-19 pandemic, GOU put in place measures aimed at containing the spread of the disease</a:t>
            </a:r>
          </a:p>
          <a:p>
            <a:pPr marL="363538" indent="-363538">
              <a:buFont typeface="Wingdings" panose="05000000000000000000" pitchFamily="2" charset="2"/>
              <a:buChar char="Ø"/>
            </a:pPr>
            <a:r>
              <a:rPr lang="en-US" sz="2800" dirty="0"/>
              <a:t>Bars, clubs and entertainment businesses have suffered the most having been the first ones to be closed.</a:t>
            </a:r>
          </a:p>
          <a:p>
            <a:pPr marL="363538" indent="-363538">
              <a:buFont typeface="Wingdings" panose="05000000000000000000" pitchFamily="2" charset="2"/>
              <a:buChar char="Ø"/>
            </a:pPr>
            <a:r>
              <a:rPr lang="en-US" sz="2800" dirty="0"/>
              <a:t>LEBRA on behalf of its members is appealing to you for some relief.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79146D-88FE-4924-9AE3-356C46B7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04" y="424117"/>
            <a:ext cx="1450036" cy="5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828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86D1CE-83F0-4445-A5F2-37D55B9FB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1373" y="489029"/>
            <a:ext cx="4019578" cy="16279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0E7A71-3BE4-4195-80E3-243621B21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 Rounded MT Bold" panose="020F0704030504030204" pitchFamily="34" charset="0"/>
              </a:rPr>
              <a:t>What is LEBRA? </a:t>
            </a:r>
            <a:endParaRPr lang="en-UG" b="1" dirty="0">
              <a:latin typeface="Arial Rounded MT Bold" panose="020F070403050403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2C2F37-2A27-4F8F-BA2C-8D9BE9274E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Legit Bar, Entertainment and Restaurant Owner’s Association Uganda Ltd (</a:t>
            </a:r>
            <a:r>
              <a:rPr lang="en-US" sz="2800" b="1" dirty="0"/>
              <a:t>LEBRA</a:t>
            </a:r>
            <a:r>
              <a:rPr lang="en-US" sz="2800" dirty="0"/>
              <a:t>) is an association that brings together and represents 60,000 registered bars/night clubs in Uganda with the aim of;</a:t>
            </a:r>
          </a:p>
          <a:p>
            <a:pPr marL="1074738" lvl="1" indent="-371475">
              <a:buFont typeface="Wingdings" panose="05000000000000000000" pitchFamily="2" charset="2"/>
              <a:buChar char="ü"/>
            </a:pPr>
            <a:r>
              <a:rPr lang="en-US" sz="2400" dirty="0"/>
              <a:t>Contributing towards an orderly development of the entertainment industry.</a:t>
            </a:r>
          </a:p>
          <a:p>
            <a:pPr marL="1074738" lvl="1" indent="-371475">
              <a:buFont typeface="Wingdings" panose="05000000000000000000" pitchFamily="2" charset="2"/>
              <a:buChar char="ü"/>
            </a:pPr>
            <a:r>
              <a:rPr lang="en-US" sz="2400" dirty="0"/>
              <a:t>Having a collective voice.</a:t>
            </a:r>
          </a:p>
          <a:p>
            <a:pPr marL="1074738" lvl="1" indent="-371475">
              <a:buFont typeface="Wingdings" panose="05000000000000000000" pitchFamily="2" charset="2"/>
              <a:buChar char="ü"/>
            </a:pPr>
            <a:r>
              <a:rPr lang="en-US" sz="2400" dirty="0"/>
              <a:t>Self regulate, among others.</a:t>
            </a:r>
          </a:p>
        </p:txBody>
      </p:sp>
    </p:spTree>
    <p:extLst>
      <p:ext uri="{BB962C8B-B14F-4D97-AF65-F5344CB8AC3E}">
        <p14:creationId xmlns:p14="http://schemas.microsoft.com/office/powerpoint/2010/main" val="2170871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5D5F5-3CC9-0F42-85FC-22FFF27ED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028" y="642594"/>
            <a:ext cx="3424051" cy="82401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Beneficiaries </a:t>
            </a:r>
            <a:br>
              <a:rPr lang="en-US" b="1" dirty="0">
                <a:latin typeface="Arial Rounded MT Bold" panose="020F0704030504030204" pitchFamily="34" charset="0"/>
              </a:rPr>
            </a:br>
            <a:r>
              <a:rPr lang="en-US" sz="2800" dirty="0">
                <a:latin typeface="+mn-lt"/>
              </a:rPr>
              <a:t>(thus livelihoods)</a:t>
            </a:r>
            <a:r>
              <a:rPr lang="en-US" sz="2800" b="1" dirty="0">
                <a:latin typeface="Arial Rounded MT Bold" panose="020F0704030504030204" pitchFamily="34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3B96-04D7-FB44-A7DB-EECD10AB6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5944" y="429491"/>
            <a:ext cx="5268686" cy="5999017"/>
          </a:xfrm>
        </p:spPr>
        <p:txBody>
          <a:bodyPr>
            <a:normAutofit fontScale="70000" lnSpcReduction="20000"/>
          </a:bodyPr>
          <a:lstStyle/>
          <a:p>
            <a:pPr marL="363538" indent="-363538">
              <a:buFont typeface="Wingdings" panose="05000000000000000000" pitchFamily="2" charset="2"/>
              <a:buChar char="Ø"/>
            </a:pPr>
            <a:r>
              <a:rPr lang="en-US" sz="2400" dirty="0"/>
              <a:t>The  sector </a:t>
            </a:r>
            <a:r>
              <a:rPr lang="en-US" sz="2400" b="1" dirty="0"/>
              <a:t>DIRECTLY</a:t>
            </a:r>
            <a:r>
              <a:rPr lang="en-US" sz="2400" dirty="0"/>
              <a:t> employs service of over 2,000,000 people who include waitresses/waiters, barmen, cashiers, chefs, cleaners, guards, parking guides, managers, bouncers, </a:t>
            </a:r>
            <a:r>
              <a:rPr lang="en-US" sz="2400" dirty="0" err="1"/>
              <a:t>Dj’s</a:t>
            </a:r>
            <a:r>
              <a:rPr lang="en-US" sz="2400" dirty="0"/>
              <a:t>, marketeers, influencers, entertainers, barristers and maintenance teams.</a:t>
            </a:r>
          </a:p>
          <a:p>
            <a:pPr marL="363538" indent="-363538">
              <a:buFont typeface="Wingdings" panose="05000000000000000000" pitchFamily="2" charset="2"/>
              <a:buChar char="Ø"/>
            </a:pPr>
            <a:r>
              <a:rPr lang="en-US" sz="2400" dirty="0"/>
              <a:t>The sector also employs </a:t>
            </a:r>
            <a:r>
              <a:rPr lang="en-US" sz="2400" b="1" dirty="0"/>
              <a:t>INDIRECTLY</a:t>
            </a:r>
            <a:r>
              <a:rPr lang="en-US" sz="2400" dirty="0"/>
              <a:t> over 2,500,000 people mainly suppliers and service providers from various sectors of the economy like, </a:t>
            </a:r>
            <a:r>
              <a:rPr lang="en-US" sz="2400" b="1" dirty="0"/>
              <a:t>transport</a:t>
            </a:r>
            <a:r>
              <a:rPr lang="en-US" sz="2400" dirty="0"/>
              <a:t> (special hire, </a:t>
            </a:r>
            <a:r>
              <a:rPr lang="en-US" sz="2400" dirty="0" err="1"/>
              <a:t>boda</a:t>
            </a:r>
            <a:r>
              <a:rPr lang="en-US" sz="2400" dirty="0"/>
              <a:t> </a:t>
            </a:r>
            <a:r>
              <a:rPr lang="en-US" sz="2400" dirty="0" err="1"/>
              <a:t>boda</a:t>
            </a:r>
            <a:r>
              <a:rPr lang="en-US" sz="2400" dirty="0"/>
              <a:t> and taxi), </a:t>
            </a:r>
            <a:r>
              <a:rPr lang="en-US" sz="2400" b="1" dirty="0"/>
              <a:t>Security</a:t>
            </a:r>
            <a:r>
              <a:rPr lang="en-US" sz="2400" dirty="0"/>
              <a:t> (guards), </a:t>
            </a:r>
            <a:r>
              <a:rPr lang="en-US" sz="2400" b="1" dirty="0"/>
              <a:t>Food </a:t>
            </a:r>
            <a:r>
              <a:rPr lang="en-US" sz="2400" dirty="0"/>
              <a:t>(fresh produce, poultry, livestock) and </a:t>
            </a:r>
            <a:r>
              <a:rPr lang="en-US" sz="2400" b="1" dirty="0"/>
              <a:t>Real estate </a:t>
            </a:r>
            <a:r>
              <a:rPr lang="en-US" sz="2400" dirty="0"/>
              <a:t>(mainly to landlords)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en-US" sz="2400" dirty="0"/>
              <a:t>The sector is the backbone to some major businesses like; </a:t>
            </a:r>
          </a:p>
          <a:p>
            <a:pPr marL="623888" indent="-263525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manufacturers such as breweries, soft drinks, spirits and wine producers</a:t>
            </a:r>
          </a:p>
          <a:p>
            <a:pPr marL="623888" indent="-263525">
              <a:spcBef>
                <a:spcPts val="0"/>
              </a:spcBef>
              <a:buFont typeface="+mj-lt"/>
              <a:buAutoNum type="arabicPeriod"/>
            </a:pPr>
            <a:r>
              <a:rPr lang="en-US" sz="2400" dirty="0"/>
              <a:t>Importers, traders like distributors, utilities</a:t>
            </a:r>
          </a:p>
          <a:p>
            <a:pPr marL="360363" indent="-360363">
              <a:buFont typeface="Wingdings" panose="05000000000000000000" pitchFamily="2" charset="2"/>
              <a:buChar char="Ø"/>
            </a:pPr>
            <a:r>
              <a:rPr lang="en-US" sz="2400" dirty="0"/>
              <a:t>Gov’t is a major beneficiary as the sector is among the top ten tax payers in the country. This is besides 400bn taxes contributed by the 2 breweries we support.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4EDDF-72A3-49FC-BE38-74C4E6E091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51543" y="1654627"/>
            <a:ext cx="5952324" cy="46266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3E394D-DD7A-4DC1-963C-E918F0E53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8007" y="1648680"/>
            <a:ext cx="5952324" cy="4626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426F9A2-C933-4B0B-A931-5D6B6296E0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66036" y="1643517"/>
            <a:ext cx="5952324" cy="46266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D6760A-4E06-46C2-99A2-0E1A9CF5DC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04" y="424117"/>
            <a:ext cx="1450036" cy="5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7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3187573-EFC0-4DEA-9FB4-F4422531A97E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3187573-EFC0-4DEA-9FB4-F4422531A97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Rectangle 24">
            <a:extLst>
              <a:ext uri="{FF2B5EF4-FFF2-40B4-BE49-F238E27FC236}">
                <a16:creationId xmlns:a16="http://schemas.microsoft.com/office/drawing/2014/main" id="{EE322C70-6406-434E-A1B9-E062D834E6DC}"/>
              </a:ext>
            </a:extLst>
          </p:cNvPr>
          <p:cNvSpPr/>
          <p:nvPr/>
        </p:nvSpPr>
        <p:spPr>
          <a:xfrm>
            <a:off x="462279" y="4409710"/>
            <a:ext cx="3581400" cy="1655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018E564-7751-45C9-9CB3-691BAF960C8C}"/>
              </a:ext>
            </a:extLst>
          </p:cNvPr>
          <p:cNvSpPr/>
          <p:nvPr/>
        </p:nvSpPr>
        <p:spPr>
          <a:xfrm>
            <a:off x="8216900" y="4409710"/>
            <a:ext cx="3601720" cy="1655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865CE08-B2D4-44AF-82FC-4B9799A3AA68}"/>
              </a:ext>
            </a:extLst>
          </p:cNvPr>
          <p:cNvSpPr/>
          <p:nvPr/>
        </p:nvSpPr>
        <p:spPr>
          <a:xfrm>
            <a:off x="8195655" y="2417719"/>
            <a:ext cx="3581400" cy="163248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B77F5A-EB21-4379-9983-FC91AA3BA93F}"/>
              </a:ext>
            </a:extLst>
          </p:cNvPr>
          <p:cNvSpPr/>
          <p:nvPr/>
        </p:nvSpPr>
        <p:spPr>
          <a:xfrm>
            <a:off x="4351019" y="4409710"/>
            <a:ext cx="3581400" cy="165544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0EE590F-9C6A-43A7-8FD5-AAB4B7A6DC86}"/>
              </a:ext>
            </a:extLst>
          </p:cNvPr>
          <p:cNvSpPr/>
          <p:nvPr/>
        </p:nvSpPr>
        <p:spPr>
          <a:xfrm>
            <a:off x="4351020" y="2426468"/>
            <a:ext cx="3581400" cy="162374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045594-D18C-455B-8B9E-86B8959E9C4C}"/>
              </a:ext>
            </a:extLst>
          </p:cNvPr>
          <p:cNvSpPr/>
          <p:nvPr/>
        </p:nvSpPr>
        <p:spPr>
          <a:xfrm>
            <a:off x="464820" y="2417730"/>
            <a:ext cx="3581400" cy="162373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55E5AB-C035-4141-986A-8D6E35E004E3}"/>
              </a:ext>
            </a:extLst>
          </p:cNvPr>
          <p:cNvSpPr txBox="1"/>
          <p:nvPr/>
        </p:nvSpPr>
        <p:spPr>
          <a:xfrm>
            <a:off x="601980" y="2427001"/>
            <a:ext cx="3322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Alcohol Manufacturers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E2EEF3-3855-4F4E-B698-5B05876D709B}"/>
              </a:ext>
            </a:extLst>
          </p:cNvPr>
          <p:cNvSpPr txBox="1"/>
          <p:nvPr/>
        </p:nvSpPr>
        <p:spPr>
          <a:xfrm>
            <a:off x="4591050" y="2479318"/>
            <a:ext cx="281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Grain Farmers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CEC225-BFBC-45C8-945E-A285634E0540}"/>
              </a:ext>
            </a:extLst>
          </p:cNvPr>
          <p:cNvSpPr txBox="1"/>
          <p:nvPr/>
        </p:nvSpPr>
        <p:spPr>
          <a:xfrm>
            <a:off x="8301990" y="2478657"/>
            <a:ext cx="34277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Contracted Distributors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B6BE59-6B79-489E-9522-134291046D4D}"/>
              </a:ext>
            </a:extLst>
          </p:cNvPr>
          <p:cNvSpPr txBox="1"/>
          <p:nvPr/>
        </p:nvSpPr>
        <p:spPr>
          <a:xfrm>
            <a:off x="601980" y="4409710"/>
            <a:ext cx="1516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C00000"/>
                </a:solidFill>
              </a:rPr>
              <a:t>Stockists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D9961B-12B8-4C0C-841E-030DEC9B2DA6}"/>
              </a:ext>
            </a:extLst>
          </p:cNvPr>
          <p:cNvSpPr txBox="1"/>
          <p:nvPr/>
        </p:nvSpPr>
        <p:spPr>
          <a:xfrm>
            <a:off x="4663440" y="4419545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Bars and Nightclubs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9127A1-EEEE-44EE-978A-B203002518A8}"/>
              </a:ext>
            </a:extLst>
          </p:cNvPr>
          <p:cNvSpPr txBox="1"/>
          <p:nvPr/>
        </p:nvSpPr>
        <p:spPr>
          <a:xfrm>
            <a:off x="8426572" y="4398212"/>
            <a:ext cx="3248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Revenue Authorities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175778-7B46-4A13-B6E0-AB2B7B00C98C}"/>
              </a:ext>
            </a:extLst>
          </p:cNvPr>
          <p:cNvSpPr txBox="1"/>
          <p:nvPr/>
        </p:nvSpPr>
        <p:spPr>
          <a:xfrm>
            <a:off x="469155" y="2800551"/>
            <a:ext cx="3598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Employees                      – 4,000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 err="1"/>
              <a:t>Dependant</a:t>
            </a:r>
            <a:r>
              <a:rPr lang="en-US" sz="1400" dirty="0"/>
              <a:t> livelihoods – 14,000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Pre COVID revenue       – UGX 900 </a:t>
            </a:r>
            <a:r>
              <a:rPr lang="en-US" sz="1400" dirty="0" err="1"/>
              <a:t>bllion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Revenue Loss                 – UGX 430 </a:t>
            </a:r>
            <a:r>
              <a:rPr lang="en-US" sz="1400" dirty="0" err="1"/>
              <a:t>bllion</a:t>
            </a:r>
            <a:endParaRPr lang="en-US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AEA185-0744-4507-B1AE-9DD0AD720221}"/>
              </a:ext>
            </a:extLst>
          </p:cNvPr>
          <p:cNvSpPr txBox="1"/>
          <p:nvPr/>
        </p:nvSpPr>
        <p:spPr>
          <a:xfrm>
            <a:off x="4349391" y="2823362"/>
            <a:ext cx="358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No. of farmers                 – 17,000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 err="1"/>
              <a:t>Dependant</a:t>
            </a:r>
            <a:r>
              <a:rPr lang="en-US" sz="1400" dirty="0"/>
              <a:t> livelihoods  – 60,000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Pre COVID revenue       – UGX 51 billion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Revenue Loss                 – UGX 24 billion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C369CD9-79AF-412D-9DF3-685DBFFFF95F}"/>
              </a:ext>
            </a:extLst>
          </p:cNvPr>
          <p:cNvSpPr txBox="1"/>
          <p:nvPr/>
        </p:nvSpPr>
        <p:spPr>
          <a:xfrm>
            <a:off x="8218860" y="2869152"/>
            <a:ext cx="35814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No. of Distributors         – 120 company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Employees                      – 1,320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 err="1"/>
              <a:t>Dependant</a:t>
            </a:r>
            <a:r>
              <a:rPr lang="en-US" sz="1400" dirty="0"/>
              <a:t> livelihoods – 5,000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Pre COVID revenue       – UGX 1.4 </a:t>
            </a:r>
            <a:r>
              <a:rPr lang="en-US" sz="1400" dirty="0" err="1"/>
              <a:t>trilion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Revenue Loss                – UGX 600 billion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62FA30-5B68-4F8F-890B-A793C8BB64A2}"/>
              </a:ext>
            </a:extLst>
          </p:cNvPr>
          <p:cNvSpPr txBox="1"/>
          <p:nvPr/>
        </p:nvSpPr>
        <p:spPr>
          <a:xfrm>
            <a:off x="8301990" y="4843845"/>
            <a:ext cx="34277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Pre COVID revenue – UGX 400 billion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Revenue Loss            – UGX 250 billion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D563E6-C7A2-40B9-AB20-C6C314A6B926}"/>
              </a:ext>
            </a:extLst>
          </p:cNvPr>
          <p:cNvSpPr txBox="1"/>
          <p:nvPr/>
        </p:nvSpPr>
        <p:spPr>
          <a:xfrm>
            <a:off x="466894" y="4832680"/>
            <a:ext cx="36618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No. of </a:t>
            </a:r>
            <a:r>
              <a:rPr lang="en-US" sz="1400" dirty="0" err="1"/>
              <a:t>Stockists</a:t>
            </a:r>
            <a:r>
              <a:rPr lang="en-US" sz="1400" dirty="0"/>
              <a:t>               – 1,800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Employees                      – 5,000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 err="1"/>
              <a:t>Dependant</a:t>
            </a:r>
            <a:r>
              <a:rPr lang="en-US" sz="1400" dirty="0"/>
              <a:t> livelihoods – 18,000 </a:t>
            </a:r>
            <a:r>
              <a:rPr lang="en-US" sz="1400" dirty="0" err="1"/>
              <a:t>p’ple</a:t>
            </a:r>
            <a:endParaRPr lang="en-US" sz="1400" dirty="0"/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Pre COVID revenue       – </a:t>
            </a:r>
            <a:r>
              <a:rPr lang="en-US" sz="1400" dirty="0" err="1"/>
              <a:t>ugx</a:t>
            </a:r>
            <a:r>
              <a:rPr lang="en-US" sz="1400" dirty="0"/>
              <a:t> 1.5 trillion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Revenue Loss                 – </a:t>
            </a:r>
            <a:r>
              <a:rPr lang="en-US" sz="1400" dirty="0" err="1"/>
              <a:t>ugx</a:t>
            </a:r>
            <a:r>
              <a:rPr lang="en-US" sz="1400" dirty="0"/>
              <a:t> 650 billion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E54EEC-8E96-42AF-854C-4031CD43EA77}"/>
              </a:ext>
            </a:extLst>
          </p:cNvPr>
          <p:cNvSpPr txBox="1"/>
          <p:nvPr/>
        </p:nvSpPr>
        <p:spPr>
          <a:xfrm>
            <a:off x="4360945" y="4843845"/>
            <a:ext cx="3569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No of Bars                       – 60,000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Employees                      – 180,000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 err="1"/>
              <a:t>Dependant</a:t>
            </a:r>
            <a:r>
              <a:rPr lang="en-US" sz="1400" dirty="0"/>
              <a:t> livelihoods – 540,000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Pre COVID revenue      – UGX 2.5 trillion</a:t>
            </a:r>
          </a:p>
          <a:p>
            <a:pPr marL="179388" indent="-179388">
              <a:buFont typeface="Wingdings" panose="05000000000000000000" pitchFamily="2" charset="2"/>
              <a:buChar char="ü"/>
            </a:pPr>
            <a:r>
              <a:rPr lang="en-US" sz="1400" dirty="0"/>
              <a:t>Revenue Loss                 – UGX1.1 trillion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5FDB616-CE53-4022-BD5F-E5EC5EF61C2D}"/>
              </a:ext>
            </a:extLst>
          </p:cNvPr>
          <p:cNvSpPr txBox="1"/>
          <p:nvPr/>
        </p:nvSpPr>
        <p:spPr>
          <a:xfrm>
            <a:off x="4571656" y="820400"/>
            <a:ext cx="6331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Total Alcohol Industry Summary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48F92-49FC-4FA9-93BE-5FB43B5CF6D0}"/>
              </a:ext>
            </a:extLst>
          </p:cNvPr>
          <p:cNvSpPr txBox="1"/>
          <p:nvPr/>
        </p:nvSpPr>
        <p:spPr>
          <a:xfrm>
            <a:off x="4585857" y="1218804"/>
            <a:ext cx="51639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No of Businesses  – </a:t>
            </a:r>
            <a:r>
              <a:rPr lang="en-US" sz="1600" b="1" dirty="0"/>
              <a:t>80,000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No of Employees  – </a:t>
            </a:r>
            <a:r>
              <a:rPr lang="en-US" sz="1600" b="1" dirty="0"/>
              <a:t>200,000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No of Livelihoods – </a:t>
            </a:r>
            <a:r>
              <a:rPr lang="en-US" sz="1600" b="1" dirty="0"/>
              <a:t>630,000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Revenue Loss        – </a:t>
            </a:r>
            <a:r>
              <a:rPr lang="en-US" sz="1600" b="1" dirty="0">
                <a:solidFill>
                  <a:srgbClr val="FF0000"/>
                </a:solidFill>
              </a:rPr>
              <a:t>1.4 trillion </a:t>
            </a:r>
            <a:r>
              <a:rPr lang="en-US" sz="1600" b="1" dirty="0"/>
              <a:t>(Annualized)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ADDCA8-FC42-4164-901B-CEBD6EEB8A4E}"/>
              </a:ext>
            </a:extLst>
          </p:cNvPr>
          <p:cNvSpPr txBox="1"/>
          <p:nvPr/>
        </p:nvSpPr>
        <p:spPr>
          <a:xfrm>
            <a:off x="411479" y="6170710"/>
            <a:ext cx="32689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Source – UBL Internal 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A88693-F765-41EE-BF7F-98239ABA07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15638" y="407060"/>
            <a:ext cx="2660072" cy="14487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517829-6780-4BF6-80D3-1BB433F7F333}"/>
              </a:ext>
            </a:extLst>
          </p:cNvPr>
          <p:cNvSpPr txBox="1"/>
          <p:nvPr/>
        </p:nvSpPr>
        <p:spPr>
          <a:xfrm>
            <a:off x="13855" y="6778837"/>
            <a:ext cx="164869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G" sz="900">
                <a:hlinkClick r:id="rId8" tooltip="http://foottalk.blogspot.com/2005/11/dating-old-shoes.html"/>
              </a:rPr>
              <a:t>This Photo</a:t>
            </a:r>
            <a:r>
              <a:rPr lang="en-UG" sz="900"/>
              <a:t> by Unknown Author is licensed under </a:t>
            </a:r>
            <a:r>
              <a:rPr lang="en-UG" sz="900">
                <a:hlinkClick r:id="rId9" tooltip="https://creativecommons.org/licenses/by/3.0/"/>
              </a:rPr>
              <a:t>CC BY</a:t>
            </a:r>
            <a:endParaRPr lang="en-UG" sz="9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BEE5947-0D4D-4B3C-A4EE-A59F7BA0ECA6}"/>
              </a:ext>
            </a:extLst>
          </p:cNvPr>
          <p:cNvSpPr txBox="1"/>
          <p:nvPr/>
        </p:nvSpPr>
        <p:spPr>
          <a:xfrm>
            <a:off x="3020306" y="401654"/>
            <a:ext cx="8654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IMPACT OF BAR CLOSURE ON ALCOHOL INDUSTRY AND ECONOMY</a:t>
            </a:r>
          </a:p>
        </p:txBody>
      </p:sp>
    </p:spTree>
    <p:extLst>
      <p:ext uri="{BB962C8B-B14F-4D97-AF65-F5344CB8AC3E}">
        <p14:creationId xmlns:p14="http://schemas.microsoft.com/office/powerpoint/2010/main" val="3773472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8" grpId="0" animBg="1"/>
      <p:bldP spid="27" grpId="0" animBg="1"/>
      <p:bldP spid="24" grpId="0" animBg="1"/>
      <p:bldP spid="26" grpId="0" animBg="1"/>
      <p:bldP spid="13" grpId="0" animBg="1"/>
      <p:bldP spid="3" grpId="0"/>
      <p:bldP spid="8" grpId="0"/>
      <p:bldP spid="9" grpId="0"/>
      <p:bldP spid="10" grpId="0"/>
      <p:bldP spid="11" grpId="0"/>
      <p:bldP spid="12" grpId="0"/>
      <p:bldP spid="7" grpId="0"/>
      <p:bldP spid="14" grpId="0"/>
      <p:bldP spid="15" grpId="0"/>
      <p:bldP spid="18" grpId="0"/>
      <p:bldP spid="19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lumMod val="95000"/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64C49-B298-3C43-8904-90E1B30AC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5455" y="432755"/>
            <a:ext cx="2945283" cy="440081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Arial Rounded MT Bold" panose="020F0704030504030204" pitchFamily="34" charset="0"/>
              </a:rPr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863EAD-4FCD-1F46-A18D-63B4BADB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00401" y="872837"/>
            <a:ext cx="5288326" cy="5860472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Unemployed multitudes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Failure to pay rent and accumulation of arrears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Failure to repay loans and accumulation of interest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Failure to pay for services such as security, water, electricity and cleaning leading to discontinuation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High risk of business collapse and loss of all investments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Loss of livelihoods for bar owners, employees and landlords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Ripple effect on other businesses supported by the sector and the economy both national and local.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689DE-1EA5-4C11-A7D3-FB39B63B46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9255" y="1111244"/>
            <a:ext cx="2781145" cy="5335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5A299C-326E-48DE-811E-1AC9066F02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509179" y="403781"/>
            <a:ext cx="3300680" cy="3300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795CC8-09F0-4844-96B6-85801BE87E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151034" y="4201337"/>
            <a:ext cx="3604598" cy="22239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883180-9C6C-4AAB-A154-57489807D8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704" y="424117"/>
            <a:ext cx="1450036" cy="5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29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A6488E-28A1-9042-ADDA-F8FC69A0E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7127" y="429481"/>
            <a:ext cx="6371359" cy="5971319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b="1" dirty="0"/>
              <a:t>Allow bars to open and operate under strict SOP guide lines.</a:t>
            </a:r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Washing of hands / sanitize before access.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Operate at half capacity to ensure social distancing.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Observance of at least 2 meters distance between tables.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Sanitizing of surfaces, tables and chairs before and after customers sit.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Temperature of all staff and customers checked on arrival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All staff and customers wear masks at all times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Emphasize utilization of outdoor sitting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No usage of air-conditioning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Maintain a register of patrons/customers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Submit to inspection by authorities for compliance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800" dirty="0"/>
              <a:t>Support the authorities in enforcing compliance to guidelines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C5615-3EFD-42E3-BFA4-19A0E4EF3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03513" y="1114358"/>
            <a:ext cx="4875069" cy="393469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CCC148-8C69-44DC-AC96-46490A3F9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04" y="424117"/>
            <a:ext cx="1450036" cy="5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460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D5A1C-1E6D-8B46-A379-3BF4404D3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740" y="642594"/>
            <a:ext cx="9234460" cy="1371600"/>
          </a:xfrm>
        </p:spPr>
        <p:txBody>
          <a:bodyPr/>
          <a:lstStyle/>
          <a:p>
            <a:r>
              <a:rPr lang="en-US" b="1" dirty="0"/>
              <a:t>PLEA CONTINUED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39C46-451E-AA40-9E46-22A7E43A1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2.</a:t>
            </a:r>
            <a:r>
              <a:rPr lang="en-US" sz="2400" dirty="0"/>
              <a:t>  Benefit from the government’s stimulus package through:-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Soft loans to capitalize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Help clear rent and utility arrears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Prevail over banks to allow for longer loan repayment periods with no penalties or accrual of additional interest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Prevail over landlords to allow more time for clearing rent arrears with no penalties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5E0A76-57F9-4A6F-9FBC-B17EC4454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704" y="424117"/>
            <a:ext cx="1450036" cy="5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9771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AnalogousFromDarkSeedLeftStep">
      <a:dk1>
        <a:srgbClr val="000000"/>
      </a:dk1>
      <a:lt1>
        <a:srgbClr val="FFFFFF"/>
      </a:lt1>
      <a:dk2>
        <a:srgbClr val="223C2A"/>
      </a:dk2>
      <a:lt2>
        <a:srgbClr val="E8E2E3"/>
      </a:lt2>
      <a:accent1>
        <a:srgbClr val="45B0A6"/>
      </a:accent1>
      <a:accent2>
        <a:srgbClr val="3BB174"/>
      </a:accent2>
      <a:accent3>
        <a:srgbClr val="47B54E"/>
      </a:accent3>
      <a:accent4>
        <a:srgbClr val="64B13B"/>
      </a:accent4>
      <a:accent5>
        <a:srgbClr val="92AA43"/>
      </a:accent5>
      <a:accent6>
        <a:srgbClr val="B19C3B"/>
      </a:accent6>
      <a:hlink>
        <a:srgbClr val="668B2E"/>
      </a:hlink>
      <a:folHlink>
        <a:srgbClr val="7F7F7F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27054</TotalTime>
  <Words>1034</Words>
  <Application>Microsoft Office PowerPoint</Application>
  <PresentationFormat>Widescreen</PresentationFormat>
  <Paragraphs>110</Paragraphs>
  <Slides>12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 Rounded MT Bold</vt:lpstr>
      <vt:lpstr>Avenir Next LT Pro</vt:lpstr>
      <vt:lpstr>Avenir Next LT Pro Light</vt:lpstr>
      <vt:lpstr>Calibri</vt:lpstr>
      <vt:lpstr>Garamond</vt:lpstr>
      <vt:lpstr>Wingdings</vt:lpstr>
      <vt:lpstr>SavonVTI</vt:lpstr>
      <vt:lpstr>think-cell Slide</vt:lpstr>
      <vt:lpstr>Plea for consideration of Bars and Entertainment places</vt:lpstr>
      <vt:lpstr>STRUCTURE OF PRESENTATION</vt:lpstr>
      <vt:lpstr>INTRODUCTION</vt:lpstr>
      <vt:lpstr>What is LEBRA? </vt:lpstr>
      <vt:lpstr>Beneficiaries  (thus livelihoods) </vt:lpstr>
      <vt:lpstr>PowerPoint Presentation</vt:lpstr>
      <vt:lpstr>Challenges</vt:lpstr>
      <vt:lpstr>PowerPoint Presentation</vt:lpstr>
      <vt:lpstr>PLEA CONTINUED</vt:lpstr>
      <vt:lpstr>BAR SOP GUIDELINES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Plea for consideration of Bars and Entertainment places</dc:title>
  <dc:creator>ADMIN</dc:creator>
  <cp:lastModifiedBy>ADMIN</cp:lastModifiedBy>
  <cp:revision>47</cp:revision>
  <dcterms:created xsi:type="dcterms:W3CDTF">2020-07-18T17:10:20Z</dcterms:created>
  <dcterms:modified xsi:type="dcterms:W3CDTF">2020-08-31T18:44:57Z</dcterms:modified>
</cp:coreProperties>
</file>